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4" r:id="rId16"/>
    <p:sldId id="275" r:id="rId17"/>
    <p:sldId id="276" r:id="rId18"/>
    <p:sldId id="277" r:id="rId19"/>
    <p:sldId id="278" r:id="rId20"/>
    <p:sldId id="279" r:id="rId21"/>
    <p:sldId id="280" r:id="rId22"/>
    <p:sldId id="281" r:id="rId23"/>
    <p:sldId id="282" r:id="rId24"/>
    <p:sldId id="283" r:id="rId25"/>
    <p:sldId id="284" r:id="rId26"/>
    <p:sldId id="285" r:id="rId27"/>
    <p:sldId id="286" r:id="rId28"/>
  </p:sldIdLst>
  <p:sldSz cx="9144000" cy="5143500" type="screen16x9"/>
  <p:notesSz cx="6858000" cy="9144000"/>
  <p:embeddedFontLst>
    <p:embeddedFont>
      <p:font typeface="Open Sans" panose="020B0606030504020204" pitchFamily="34" charset="0"/>
      <p:regular r:id="rId30"/>
      <p:bold r:id="rId31"/>
      <p:italic r:id="rId32"/>
      <p:boldItalic r:id="rId33"/>
    </p:embeddedFont>
    <p:embeddedFont>
      <p:font typeface="Oswald" panose="00000500000000000000" pitchFamily="2" charset="0"/>
      <p:regular r:id="rId34"/>
      <p:bold r:id="rId35"/>
    </p:embeddedFont>
    <p:embeddedFont>
      <p:font typeface="Roboto" panose="02000000000000000000" pitchFamily="2" charset="0"/>
      <p:regular r:id="rId36"/>
      <p:bold r:id="rId37"/>
      <p:italic r:id="rId38"/>
      <p:boldItalic r:id="rId39"/>
    </p:embeddedFont>
    <p:embeddedFont>
      <p:font typeface="Source Code Pro" panose="020B0509030403020204" pitchFamily="49"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E6E1C07-D8B3-4EB7-AF4D-3DFF0E836215}">
  <a:tblStyle styleId="{0E6E1C07-D8B3-4EB7-AF4D-3DFF0E836215}"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9084a27df1_0_4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9084a27df1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b49401f5d4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b49401f5d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b49401f5d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b49401f5d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b49401f5d4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b49401f5d4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b49401f5d4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b49401f5d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c3fb2cde6c_2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c3fb2cde6c_2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c3fb2cde6c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2c3fb2cde6c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c3fb2cde6c_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c3fb2cde6c_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c3fb2cde6c_2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c3fb2cde6c_2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c3fb2cde6c_2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c3fb2cde6c_2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9084a27df1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9084a27df1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c3fb2cde6c_2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c3fb2cde6c_2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c3fb2cde6c_2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c3fb2cde6c_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c3fb2cde6c_2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2c3fb2cde6c_2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6bffe134af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6bffe134af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26bffe134af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26bffe134af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6bffe134af_3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6bffe134af_3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26bffe134af_3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26bffe134af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26bffe134af_3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26bffe134af_3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https://emboss.sourceforge.net/apps/release/6.6/emboss/apps/needleall.html</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9084a27df1_0_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9084a27df1_0_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9084a27df1_0_4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9084a27df1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29084a27df1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29084a27df1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9084a27df1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9084a27df1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9084a27df1_0_4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9084a27df1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9084a27df1_0_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9084a27df1_0_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9084a27df1_0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9084a27df1_0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5" y="0"/>
            <a:ext cx="9144000" cy="31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411175" y="644300"/>
            <a:ext cx="8282400" cy="21090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a:p>
        </p:txBody>
      </p:sp>
      <p:sp>
        <p:nvSpPr>
          <p:cNvPr id="13" name="Google Shape;13;p2"/>
          <p:cNvSpPr txBox="1">
            <a:spLocks noGrp="1"/>
          </p:cNvSpPr>
          <p:nvPr>
            <p:ph type="subTitle" idx="1"/>
          </p:nvPr>
        </p:nvSpPr>
        <p:spPr>
          <a:xfrm>
            <a:off x="411175" y="3398250"/>
            <a:ext cx="8282400" cy="1260600"/>
          </a:xfrm>
          <a:prstGeom prst="rect">
            <a:avLst/>
          </a:prstGeom>
        </p:spPr>
        <p:txBody>
          <a:bodyPr spcFirstLastPara="1" wrap="square" lIns="91425" tIns="91425" rIns="91425" bIns="91425" anchor="ctr" anchorCtr="0">
            <a:norm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1" name="Google Shape;21;p4"/>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6" name="Google Shape;26;p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 name="Google Shape;27;p5"/>
          <p:cNvSpPr txBox="1">
            <a:spLocks noGrp="1"/>
          </p:cNvSpPr>
          <p:nvPr>
            <p:ph type="body" idx="1"/>
          </p:nvPr>
        </p:nvSpPr>
        <p:spPr>
          <a:xfrm>
            <a:off x="311700" y="1468825"/>
            <a:ext cx="3999900" cy="3099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body" idx="2"/>
          </p:nvPr>
        </p:nvSpPr>
        <p:spPr>
          <a:xfrm>
            <a:off x="4832400" y="1468825"/>
            <a:ext cx="3999900" cy="3099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w="19050" cap="flat" cmpd="sng">
            <a:solidFill>
              <a:schemeClr val="dk2"/>
            </a:solidFill>
            <a:prstDash val="lgDash"/>
            <a:round/>
            <a:headEnd type="none" w="sm" len="sm"/>
            <a:tailEnd type="none" w="sm" len="sm"/>
          </a:ln>
        </p:spPr>
      </p:cxnSp>
      <p:sp>
        <p:nvSpPr>
          <p:cNvPr id="35" name="Google Shape;35;p7"/>
          <p:cNvSpPr txBox="1">
            <a:spLocks noGrp="1"/>
          </p:cNvSpPr>
          <p:nvPr>
            <p:ph type="title"/>
          </p:nvPr>
        </p:nvSpPr>
        <p:spPr>
          <a:xfrm>
            <a:off x="311700" y="6318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6" name="Google Shape;36;p7"/>
          <p:cNvSpPr txBox="1">
            <a:spLocks noGrp="1"/>
          </p:cNvSpPr>
          <p:nvPr>
            <p:ph type="body" idx="1"/>
          </p:nvPr>
        </p:nvSpPr>
        <p:spPr>
          <a:xfrm>
            <a:off x="311700" y="1618204"/>
            <a:ext cx="2808000" cy="29508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90250" y="528900"/>
            <a:ext cx="5678100" cy="40857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Font typeface="Oswald"/>
              <a:buNone/>
              <a:defRPr sz="2100">
                <a:latin typeface="Oswald"/>
                <a:ea typeface="Oswald"/>
                <a:cs typeface="Oswald"/>
                <a:sym typeface="Oswald"/>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w="28575" cap="flat" cmpd="sng">
            <a:solidFill>
              <a:schemeClr val="dk1"/>
            </a:solidFill>
            <a:prstDash val="lgDash"/>
            <a:round/>
            <a:headEnd type="none" w="sm" len="sm"/>
            <a:tailEnd type="none" w="sm" len="sm"/>
          </a:ln>
        </p:spPr>
      </p:cxnSp>
      <p:sp>
        <p:nvSpPr>
          <p:cNvPr id="53" name="Google Shape;53;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dern-writer">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468825"/>
            <a:ext cx="8520600" cy="3099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6" r:id="rId6"/>
    <p:sldLayoutId id="2147483657"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connectedpapers.com/main/1bb94d5f567071985b17cc117e6f59ad857aec55/Clinical-diagnosis-of-Alzheimer's-disease/graph"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emboss.sourceforge.net/apps/release/6.6/emboss/apps/needleall.html"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hyperlink" Target="mailto:rudrakshic@iiitd.ac.in"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pubmed.ncbi.nlm.nih.gov/26564970/"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rdrr.io/cran/pubmed.mineR/" TargetMode="External"/><Relationship Id="rId5" Type="http://schemas.openxmlformats.org/officeDocument/2006/relationships/hyperlink" Target="https://www.ias.ac.in/article/fulltext/jbsc/040/04/0671-0682" TargetMode="External"/><Relationship Id="rId4" Type="http://schemas.openxmlformats.org/officeDocument/2006/relationships/hyperlink" Target="https://cran.r-project.org/web/packages/pubmed.mineR/index.html"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pubmed.ncbi.nlm.nih.gov/download/" TargetMode="External"/><Relationship Id="rId7" Type="http://schemas.openxmlformats.org/officeDocument/2006/relationships/hyperlink" Target="https://amunategui.github.io/pubmed-query/"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cran.r-project.org/web/packages/easyPubMed/index.html" TargetMode="External"/><Relationship Id="rId5" Type="http://schemas.openxmlformats.org/officeDocument/2006/relationships/hyperlink" Target="https://cran.r-project.org/web/packages/easyPubMed/vignettes/getting_started_with_easyPubMed.html" TargetMode="External"/><Relationship Id="rId4" Type="http://schemas.openxmlformats.org/officeDocument/2006/relationships/hyperlink" Target="https://www.youtube.com/watch?v=QX5aIzG8SQk"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411175" y="644300"/>
            <a:ext cx="8282400" cy="21090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PubMed.MineR</a:t>
            </a:r>
            <a:endParaRPr/>
          </a:p>
        </p:txBody>
      </p:sp>
      <p:sp>
        <p:nvSpPr>
          <p:cNvPr id="63" name="Google Shape;63;p13"/>
          <p:cNvSpPr txBox="1">
            <a:spLocks noGrp="1"/>
          </p:cNvSpPr>
          <p:nvPr>
            <p:ph type="subTitle" idx="1"/>
          </p:nvPr>
        </p:nvSpPr>
        <p:spPr>
          <a:xfrm>
            <a:off x="411175" y="3398250"/>
            <a:ext cx="8282400" cy="1260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IN" dirty="0"/>
              <a:t>Yashwant rana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2"/>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Self Exploring</a:t>
            </a:r>
            <a:endParaRPr/>
          </a:p>
        </p:txBody>
      </p:sp>
      <p:sp>
        <p:nvSpPr>
          <p:cNvPr id="124" name="Google Shape;124;p22"/>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AutoNum type="arabicPeriod"/>
            </a:pPr>
            <a:r>
              <a:rPr lang="en"/>
              <a:t>Get all the information related to all the genes, chemicals, disease etc.</a:t>
            </a:r>
            <a:endParaRPr/>
          </a:p>
          <a:p>
            <a:pPr marL="457200" lvl="0" indent="-342900" algn="l" rtl="0">
              <a:spcBef>
                <a:spcPts val="0"/>
              </a:spcBef>
              <a:spcAft>
                <a:spcPts val="0"/>
              </a:spcAft>
              <a:buSzPts val="1800"/>
              <a:buAutoNum type="arabicPeriod"/>
            </a:pPr>
            <a:r>
              <a:rPr lang="en"/>
              <a:t>Use </a:t>
            </a:r>
            <a:r>
              <a:rPr lang="en" b="1"/>
              <a:t>get_MedlinePlus() </a:t>
            </a:r>
            <a:r>
              <a:rPr lang="en"/>
              <a:t>function and see the output</a:t>
            </a:r>
            <a:endParaRPr/>
          </a:p>
          <a:p>
            <a:pPr marL="457200" lvl="0" indent="-342900" algn="l" rtl="0">
              <a:spcBef>
                <a:spcPts val="0"/>
              </a:spcBef>
              <a:spcAft>
                <a:spcPts val="0"/>
              </a:spcAft>
              <a:buSzPts val="1800"/>
              <a:buAutoNum type="arabicPeriod"/>
            </a:pPr>
            <a:r>
              <a:rPr lang="en"/>
              <a:t>Knowledge Graphs creation</a:t>
            </a:r>
            <a:endParaRPr/>
          </a:p>
          <a:p>
            <a:pPr marL="457200" lvl="0" indent="-342900" algn="l" rtl="0">
              <a:spcBef>
                <a:spcPts val="0"/>
              </a:spcBef>
              <a:spcAft>
                <a:spcPts val="0"/>
              </a:spcAft>
              <a:buSzPts val="1800"/>
              <a:buAutoNum type="arabicPeriod"/>
            </a:pPr>
            <a:r>
              <a:rPr lang="en"/>
              <a:t>Consensus counts for each</a:t>
            </a:r>
            <a:endParaRPr/>
          </a:p>
          <a:p>
            <a:pPr marL="457200" lvl="0" indent="-342900" algn="l" rtl="0">
              <a:spcBef>
                <a:spcPts val="0"/>
              </a:spcBef>
              <a:spcAft>
                <a:spcPts val="0"/>
              </a:spcAft>
              <a:buSzPts val="1800"/>
              <a:buAutoNum type="arabicPeriod"/>
            </a:pPr>
            <a:r>
              <a:rPr lang="en"/>
              <a:t>Dynamic interaction graphs for Genes &amp; Chemicals Pairs</a:t>
            </a:r>
            <a:endParaRPr/>
          </a:p>
          <a:p>
            <a:pPr marL="457200" lvl="0" indent="-342900" algn="l" rtl="0">
              <a:spcBef>
                <a:spcPts val="0"/>
              </a:spcBef>
              <a:spcAft>
                <a:spcPts val="0"/>
              </a:spcAft>
              <a:buSzPts val="1800"/>
              <a:buAutoNum type="arabicPeriod"/>
            </a:pPr>
            <a:r>
              <a:rPr lang="en"/>
              <a:t>Also check for the overlappings</a:t>
            </a:r>
            <a:endParaRPr/>
          </a:p>
          <a:p>
            <a:pPr marL="457200" lvl="0" indent="-342900" algn="l" rtl="0">
              <a:spcBef>
                <a:spcPts val="0"/>
              </a:spcBef>
              <a:spcAft>
                <a:spcPts val="0"/>
              </a:spcAft>
              <a:buSzPts val="1800"/>
              <a:buAutoNum type="arabicPeriod"/>
            </a:pPr>
            <a:r>
              <a:rPr lang="en" u="sng">
                <a:solidFill>
                  <a:schemeClr val="hlink"/>
                </a:solidFill>
                <a:hlinkClick r:id="rId3"/>
              </a:rPr>
              <a:t>https://www.connectedpapers.com/main/1bb94d5f567071985b17cc117e6f59ad857aec55/Clinical-diagnosis-of-Alzheimer's-disease/graph</a:t>
            </a:r>
            <a:r>
              <a:rPr lang="en"/>
              <a:t>       Check this for knowledge graph</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Task Sheet</a:t>
            </a:r>
            <a:endParaRPr/>
          </a:p>
        </p:txBody>
      </p:sp>
      <p:sp>
        <p:nvSpPr>
          <p:cNvPr id="130" name="Google Shape;130;p23"/>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lnSpcReduction="20000"/>
          </a:bodyPr>
          <a:lstStyle/>
          <a:p>
            <a:pPr marL="457200" lvl="0" indent="-342900" algn="l" rtl="0">
              <a:spcBef>
                <a:spcPts val="0"/>
              </a:spcBef>
              <a:spcAft>
                <a:spcPts val="0"/>
              </a:spcAft>
              <a:buSzPts val="1800"/>
              <a:buAutoNum type="arabicPeriod"/>
            </a:pPr>
            <a:r>
              <a:rPr lang="en"/>
              <a:t>Download all the papers with abstract from Literature (PubMed, Europe PMC, GoogleScholar) for your subject, upload them into your shared folder with name as </a:t>
            </a:r>
            <a:r>
              <a:rPr lang="en" b="1"/>
              <a:t>task1_pubmed_subject.csv</a:t>
            </a:r>
            <a:endParaRPr b="1"/>
          </a:p>
          <a:p>
            <a:pPr marL="457200" lvl="0" indent="0" algn="l" rtl="0">
              <a:spcBef>
                <a:spcPts val="1200"/>
              </a:spcBef>
              <a:spcAft>
                <a:spcPts val="0"/>
              </a:spcAft>
              <a:buNone/>
            </a:pPr>
            <a:endParaRPr b="1"/>
          </a:p>
          <a:p>
            <a:pPr marL="457200" lvl="0" indent="-342900" algn="l" rtl="0">
              <a:spcBef>
                <a:spcPts val="1200"/>
              </a:spcBef>
              <a:spcAft>
                <a:spcPts val="0"/>
              </a:spcAft>
              <a:buSzPts val="1800"/>
              <a:buAutoNum type="arabicPeriod"/>
            </a:pPr>
            <a:r>
              <a:rPr lang="en"/>
              <a:t>You need to run </a:t>
            </a:r>
            <a:r>
              <a:rPr lang="en" b="1"/>
              <a:t>pubtator_function(x)</a:t>
            </a:r>
            <a:r>
              <a:rPr lang="en"/>
              <a:t> as shown in </a:t>
            </a:r>
            <a:r>
              <a:rPr lang="en" b="1"/>
              <a:t>slide 7</a:t>
            </a:r>
            <a:r>
              <a:rPr lang="en"/>
              <a:t>, [for Genes, Diseases, Mutations, Chemicals, Species] for all the papers you have collected in the previous step. </a:t>
            </a:r>
            <a:r>
              <a:rPr lang="en" b="1"/>
              <a:t>No other package or technique for this step should be used</a:t>
            </a:r>
            <a:r>
              <a:rPr lang="en"/>
              <a:t>. [FileName: </a:t>
            </a:r>
            <a:r>
              <a:rPr lang="en" b="1"/>
              <a:t>task2_pubtator_subject.csv</a:t>
            </a:r>
            <a:r>
              <a:rPr lang="en"/>
              <a: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4"/>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Task Sheet</a:t>
            </a:r>
            <a:endParaRPr/>
          </a:p>
        </p:txBody>
      </p:sp>
      <p:sp>
        <p:nvSpPr>
          <p:cNvPr id="136" name="Google Shape;136;p24"/>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a:t>3. Get the consensus for the 5 terms, sample for Genes is shown in slide 8. Use the same format. </a:t>
            </a:r>
            <a:endParaRPr/>
          </a:p>
          <a:p>
            <a:pPr marL="457200" lvl="0" indent="0" algn="l" rtl="0">
              <a:lnSpc>
                <a:spcPct val="100000"/>
              </a:lnSpc>
              <a:spcBef>
                <a:spcPts val="1200"/>
              </a:spcBef>
              <a:spcAft>
                <a:spcPts val="0"/>
              </a:spcAft>
              <a:buNone/>
            </a:pPr>
            <a:r>
              <a:rPr lang="en"/>
              <a:t>[FileName:Task3_Subject_Genes_pubmed.csv]</a:t>
            </a:r>
            <a:endParaRPr/>
          </a:p>
          <a:p>
            <a:pPr marL="457200" lvl="0" indent="0" algn="l" rtl="0">
              <a:lnSpc>
                <a:spcPct val="100000"/>
              </a:lnSpc>
              <a:spcBef>
                <a:spcPts val="1200"/>
              </a:spcBef>
              <a:spcAft>
                <a:spcPts val="0"/>
              </a:spcAft>
              <a:buNone/>
            </a:pPr>
            <a:r>
              <a:rPr lang="en"/>
              <a:t>[FileName:Task3_Subject_Chemicals_pubmed.csv]</a:t>
            </a:r>
            <a:endParaRPr/>
          </a:p>
          <a:p>
            <a:pPr marL="457200" lvl="0" indent="0" algn="l" rtl="0">
              <a:lnSpc>
                <a:spcPct val="100000"/>
              </a:lnSpc>
              <a:spcBef>
                <a:spcPts val="1200"/>
              </a:spcBef>
              <a:spcAft>
                <a:spcPts val="0"/>
              </a:spcAft>
              <a:buNone/>
            </a:pPr>
            <a:r>
              <a:rPr lang="en"/>
              <a:t>[FileName:Task3_Subject_Disease_pubmed.csv]</a:t>
            </a:r>
            <a:endParaRPr/>
          </a:p>
          <a:p>
            <a:pPr marL="457200" lvl="0" indent="0" algn="l" rtl="0">
              <a:lnSpc>
                <a:spcPct val="100000"/>
              </a:lnSpc>
              <a:spcBef>
                <a:spcPts val="1200"/>
              </a:spcBef>
              <a:spcAft>
                <a:spcPts val="0"/>
              </a:spcAft>
              <a:buNone/>
            </a:pPr>
            <a:r>
              <a:rPr lang="en"/>
              <a:t>[FileName:Task3_Subject_Species_pubmed.csv]</a:t>
            </a:r>
            <a:endParaRPr/>
          </a:p>
          <a:p>
            <a:pPr marL="0" lvl="0" indent="0" algn="l" rtl="0">
              <a:lnSpc>
                <a:spcPct val="100000"/>
              </a:lnSpc>
              <a:spcBef>
                <a:spcPts val="1200"/>
              </a:spcBef>
              <a:spcAft>
                <a:spcPts val="12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Task Sheet</a:t>
            </a:r>
            <a:endParaRPr/>
          </a:p>
        </p:txBody>
      </p:sp>
      <p:sp>
        <p:nvSpPr>
          <p:cNvPr id="142" name="Google Shape;142;p25"/>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fontScale="92500" lnSpcReduction="20000"/>
          </a:bodyPr>
          <a:lstStyle/>
          <a:p>
            <a:pPr marL="0" lvl="0" indent="0" algn="l" rtl="0">
              <a:lnSpc>
                <a:spcPct val="100000"/>
              </a:lnSpc>
              <a:spcBef>
                <a:spcPts val="0"/>
              </a:spcBef>
              <a:spcAft>
                <a:spcPts val="0"/>
              </a:spcAft>
              <a:buNone/>
            </a:pPr>
            <a:r>
              <a:rPr lang="en" sz="1700"/>
              <a:t>4. Run Give_Sentences() and Give_Sentences_PMC() as shown in slide9, store them in a proper dataframe. Strictly use Give_Sentences_PMC() for PMC papers. Don't create or try any other method if PMC id is given for that particular data. </a:t>
            </a:r>
            <a:endParaRPr sz="1700"/>
          </a:p>
          <a:p>
            <a:pPr marL="0" lvl="0" indent="0" algn="l" rtl="0">
              <a:lnSpc>
                <a:spcPct val="100000"/>
              </a:lnSpc>
              <a:spcBef>
                <a:spcPts val="1200"/>
              </a:spcBef>
              <a:spcAft>
                <a:spcPts val="0"/>
              </a:spcAft>
              <a:buNone/>
            </a:pPr>
            <a:r>
              <a:rPr lang="en" sz="1700"/>
              <a:t>I have shown the example in slide 9 with Give_Sentences_PMC(), but as there are a good number of papers with no PMC ids, so try Give_Sentences().</a:t>
            </a:r>
            <a:endParaRPr sz="1700"/>
          </a:p>
          <a:p>
            <a:pPr marL="457200" lvl="0" indent="0" algn="just" rtl="0">
              <a:spcBef>
                <a:spcPts val="1200"/>
              </a:spcBef>
              <a:spcAft>
                <a:spcPts val="0"/>
              </a:spcAft>
              <a:buNone/>
            </a:pPr>
            <a:r>
              <a:rPr lang="en" sz="1700">
                <a:solidFill>
                  <a:srgbClr val="000000"/>
                </a:solidFill>
              </a:rPr>
              <a:t>Dataformat for Task 4 </a:t>
            </a:r>
            <a:endParaRPr sz="1700">
              <a:solidFill>
                <a:srgbClr val="000000"/>
              </a:solidFill>
            </a:endParaRPr>
          </a:p>
          <a:p>
            <a:pPr marL="457200" lvl="0" indent="0" algn="just" rtl="0">
              <a:spcBef>
                <a:spcPts val="0"/>
              </a:spcBef>
              <a:spcAft>
                <a:spcPts val="0"/>
              </a:spcAft>
              <a:buNone/>
            </a:pPr>
            <a:r>
              <a:rPr lang="en" sz="1700">
                <a:solidFill>
                  <a:srgbClr val="000000"/>
                </a:solidFill>
              </a:rPr>
              <a:t>PMID | PMCIDs | Term (Gene/Chemical/Disease/Mutation/Animal) | Sentences </a:t>
            </a:r>
            <a:endParaRPr sz="1700">
              <a:solidFill>
                <a:srgbClr val="000000"/>
              </a:solidFill>
            </a:endParaRPr>
          </a:p>
          <a:p>
            <a:pPr marL="457200" lvl="0" indent="0" algn="just" rtl="0">
              <a:spcBef>
                <a:spcPts val="0"/>
              </a:spcBef>
              <a:spcAft>
                <a:spcPts val="0"/>
              </a:spcAft>
              <a:buNone/>
            </a:pPr>
            <a:endParaRPr sz="1700">
              <a:solidFill>
                <a:srgbClr val="000000"/>
              </a:solidFill>
            </a:endParaRPr>
          </a:p>
          <a:p>
            <a:pPr marL="457200" lvl="0" indent="0" algn="l" rtl="0">
              <a:lnSpc>
                <a:spcPct val="100000"/>
              </a:lnSpc>
              <a:spcBef>
                <a:spcPts val="0"/>
              </a:spcBef>
              <a:spcAft>
                <a:spcPts val="1200"/>
              </a:spcAft>
              <a:buNone/>
            </a:pPr>
            <a:r>
              <a:rPr lang="en" sz="1700"/>
              <a:t>Task4_Subject_term_pubmed.csv</a:t>
            </a:r>
            <a:endParaRPr sz="1700">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6"/>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Task Sheet</a:t>
            </a:r>
            <a:endParaRPr/>
          </a:p>
        </p:txBody>
      </p:sp>
      <p:sp>
        <p:nvSpPr>
          <p:cNvPr id="148" name="Google Shape;148;p26"/>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a:t>5. Collect all the available databases with description like Name, Description, Link, Publicationlink, YearOfPublication for your subject</a:t>
            </a:r>
            <a:endParaRPr/>
          </a:p>
          <a:p>
            <a:pPr marL="457200" lvl="0" indent="0" algn="just" rtl="0">
              <a:spcBef>
                <a:spcPts val="1200"/>
              </a:spcBef>
              <a:spcAft>
                <a:spcPts val="0"/>
              </a:spcAft>
              <a:buNone/>
            </a:pPr>
            <a:r>
              <a:rPr lang="en" sz="1300">
                <a:solidFill>
                  <a:srgbClr val="000000"/>
                </a:solidFill>
                <a:latin typeface="Times New Roman"/>
                <a:ea typeface="Times New Roman"/>
                <a:cs typeface="Times New Roman"/>
                <a:sym typeface="Times New Roman"/>
              </a:rPr>
              <a:t>Data format</a:t>
            </a:r>
            <a:endParaRPr sz="1300">
              <a:solidFill>
                <a:srgbClr val="000000"/>
              </a:solidFill>
              <a:latin typeface="Times New Roman"/>
              <a:ea typeface="Times New Roman"/>
              <a:cs typeface="Times New Roman"/>
              <a:sym typeface="Times New Roman"/>
            </a:endParaRPr>
          </a:p>
          <a:p>
            <a:pPr marL="457200" lvl="0" indent="0" algn="just" rtl="0">
              <a:spcBef>
                <a:spcPts val="0"/>
              </a:spcBef>
              <a:spcAft>
                <a:spcPts val="0"/>
              </a:spcAft>
              <a:buNone/>
            </a:pPr>
            <a:r>
              <a:rPr lang="en"/>
              <a:t>Name</a:t>
            </a:r>
            <a:r>
              <a:rPr lang="en" sz="1300">
                <a:solidFill>
                  <a:srgbClr val="000000"/>
                </a:solidFill>
                <a:latin typeface="Times New Roman"/>
                <a:ea typeface="Times New Roman"/>
                <a:cs typeface="Times New Roman"/>
                <a:sym typeface="Times New Roman"/>
              </a:rPr>
              <a:t> | </a:t>
            </a:r>
            <a:r>
              <a:rPr lang="en"/>
              <a:t>Description</a:t>
            </a:r>
            <a:r>
              <a:rPr lang="en" sz="1300">
                <a:solidFill>
                  <a:srgbClr val="000000"/>
                </a:solidFill>
                <a:latin typeface="Times New Roman"/>
                <a:ea typeface="Times New Roman"/>
                <a:cs typeface="Times New Roman"/>
                <a:sym typeface="Times New Roman"/>
              </a:rPr>
              <a:t> | </a:t>
            </a:r>
            <a:r>
              <a:rPr lang="en"/>
              <a:t>Link</a:t>
            </a:r>
            <a:r>
              <a:rPr lang="en" sz="1300">
                <a:solidFill>
                  <a:srgbClr val="000000"/>
                </a:solidFill>
                <a:latin typeface="Times New Roman"/>
                <a:ea typeface="Times New Roman"/>
                <a:cs typeface="Times New Roman"/>
                <a:sym typeface="Times New Roman"/>
              </a:rPr>
              <a:t> | </a:t>
            </a:r>
            <a:r>
              <a:rPr lang="en"/>
              <a:t>Publicationlink</a:t>
            </a:r>
            <a:r>
              <a:rPr lang="en" sz="1300">
                <a:solidFill>
                  <a:srgbClr val="000000"/>
                </a:solidFill>
                <a:latin typeface="Times New Roman"/>
                <a:ea typeface="Times New Roman"/>
                <a:cs typeface="Times New Roman"/>
                <a:sym typeface="Times New Roman"/>
              </a:rPr>
              <a:t> | </a:t>
            </a:r>
            <a:r>
              <a:rPr lang="en"/>
              <a:t>YearOfPublication</a:t>
            </a:r>
            <a:endParaRPr sz="1300">
              <a:solidFill>
                <a:srgbClr val="000000"/>
              </a:solidFill>
              <a:latin typeface="Times New Roman"/>
              <a:ea typeface="Times New Roman"/>
              <a:cs typeface="Times New Roman"/>
              <a:sym typeface="Times New Roman"/>
            </a:endParaRPr>
          </a:p>
          <a:p>
            <a:pPr marL="457200" lvl="0" indent="0" algn="just" rtl="0">
              <a:spcBef>
                <a:spcPts val="0"/>
              </a:spcBef>
              <a:spcAft>
                <a:spcPts val="0"/>
              </a:spcAft>
              <a:buNone/>
            </a:pPr>
            <a:endParaRPr sz="1300">
              <a:solidFill>
                <a:srgbClr val="000000"/>
              </a:solidFill>
              <a:latin typeface="Times New Roman"/>
              <a:ea typeface="Times New Roman"/>
              <a:cs typeface="Times New Roman"/>
              <a:sym typeface="Times New Roman"/>
            </a:endParaRPr>
          </a:p>
          <a:p>
            <a:pPr marL="457200" lvl="0" indent="0" algn="l" rtl="0">
              <a:lnSpc>
                <a:spcPct val="100000"/>
              </a:lnSpc>
              <a:spcBef>
                <a:spcPts val="0"/>
              </a:spcBef>
              <a:spcAft>
                <a:spcPts val="1200"/>
              </a:spcAft>
              <a:buNone/>
            </a:pPr>
            <a:r>
              <a:rPr lang="en"/>
              <a:t>Task5_Available_databases.csv</a:t>
            </a:r>
            <a:endParaRPr sz="1300">
              <a:solidFill>
                <a:srgbClr val="000000"/>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1"/>
          <p:cNvSpPr txBox="1">
            <a:spLocks noGrp="1"/>
          </p:cNvSpPr>
          <p:nvPr>
            <p:ph type="ctrTitle"/>
          </p:nvPr>
        </p:nvSpPr>
        <p:spPr>
          <a:xfrm>
            <a:off x="411175" y="644300"/>
            <a:ext cx="8282400" cy="21090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All_DB</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2"/>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
        <p:nvSpPr>
          <p:cNvPr id="182" name="Google Shape;182;p32"/>
          <p:cNvSpPr txBox="1">
            <a:spLocks noGrp="1"/>
          </p:cNvSpPr>
          <p:nvPr>
            <p:ph type="body" idx="1"/>
          </p:nvPr>
        </p:nvSpPr>
        <p:spPr>
          <a:xfrm>
            <a:off x="311700" y="3876775"/>
            <a:ext cx="8520600" cy="1169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dirty="0"/>
              <a:t>Please make sure that your genes are clubbed in the same manner, where all the synonyms are present in a list in front of gene IDs. Do the same for chemicals and species</a:t>
            </a:r>
            <a:endParaRPr dirty="0"/>
          </a:p>
        </p:txBody>
      </p:sp>
      <p:pic>
        <p:nvPicPr>
          <p:cNvPr id="183" name="Google Shape;183;p32"/>
          <p:cNvPicPr preferRelativeResize="0"/>
          <p:nvPr/>
        </p:nvPicPr>
        <p:blipFill>
          <a:blip r:embed="rId3">
            <a:alphaModFix/>
          </a:blip>
          <a:stretch>
            <a:fillRect/>
          </a:stretch>
        </p:blipFill>
        <p:spPr>
          <a:xfrm>
            <a:off x="0" y="7"/>
            <a:ext cx="9144002" cy="368833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3"/>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
        <p:nvSpPr>
          <p:cNvPr id="189" name="Google Shape;189;p33"/>
          <p:cNvSpPr txBox="1">
            <a:spLocks noGrp="1"/>
          </p:cNvSpPr>
          <p:nvPr>
            <p:ph type="body" idx="1"/>
          </p:nvPr>
        </p:nvSpPr>
        <p:spPr>
          <a:xfrm>
            <a:off x="311700" y="3876775"/>
            <a:ext cx="8520600" cy="1169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Remove atoms/elements and other non related chemicals based terms. Some of them are highlighted. </a:t>
            </a:r>
            <a:endParaRPr/>
          </a:p>
        </p:txBody>
      </p:sp>
      <p:pic>
        <p:nvPicPr>
          <p:cNvPr id="190" name="Google Shape;190;p33"/>
          <p:cNvPicPr preferRelativeResize="0"/>
          <p:nvPr/>
        </p:nvPicPr>
        <p:blipFill>
          <a:blip r:embed="rId3">
            <a:alphaModFix/>
          </a:blip>
          <a:stretch>
            <a:fillRect/>
          </a:stretch>
        </p:blipFill>
        <p:spPr>
          <a:xfrm>
            <a:off x="0" y="0"/>
            <a:ext cx="9144002" cy="377744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4"/>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
        <p:nvSpPr>
          <p:cNvPr id="196" name="Google Shape;196;p34"/>
          <p:cNvSpPr txBox="1">
            <a:spLocks noGrp="1"/>
          </p:cNvSpPr>
          <p:nvPr>
            <p:ph type="body" idx="1"/>
          </p:nvPr>
        </p:nvSpPr>
        <p:spPr>
          <a:xfrm>
            <a:off x="311700" y="3835225"/>
            <a:ext cx="8520600" cy="9213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1200"/>
              </a:spcAft>
              <a:buNone/>
            </a:pPr>
            <a:r>
              <a:rPr lang="en"/>
              <a:t>For virusDB: just keep the PMIDs which are related to your assigned virus, and remove other species terms. Proceed with other pubmedminer tasks with these papers only. </a:t>
            </a:r>
            <a:endParaRPr/>
          </a:p>
        </p:txBody>
      </p:sp>
      <p:pic>
        <p:nvPicPr>
          <p:cNvPr id="197" name="Google Shape;197;p34"/>
          <p:cNvPicPr preferRelativeResize="0"/>
          <p:nvPr/>
        </p:nvPicPr>
        <p:blipFill>
          <a:blip r:embed="rId3">
            <a:alphaModFix/>
          </a:blip>
          <a:stretch>
            <a:fillRect/>
          </a:stretch>
        </p:blipFill>
        <p:spPr>
          <a:xfrm>
            <a:off x="0" y="-4"/>
            <a:ext cx="9143998" cy="371730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Interaction </a:t>
            </a:r>
            <a:endParaRPr/>
          </a:p>
        </p:txBody>
      </p:sp>
      <p:sp>
        <p:nvSpPr>
          <p:cNvPr id="203" name="Google Shape;203;p35"/>
          <p:cNvSpPr txBox="1">
            <a:spLocks noGrp="1"/>
          </p:cNvSpPr>
          <p:nvPr>
            <p:ph type="body" idx="1"/>
          </p:nvPr>
        </p:nvSpPr>
        <p:spPr>
          <a:xfrm>
            <a:off x="311700" y="1266325"/>
            <a:ext cx="8520600" cy="24393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sz="1400">
                <a:solidFill>
                  <a:srgbClr val="000000"/>
                </a:solidFill>
                <a:latin typeface="Arial"/>
                <a:ea typeface="Arial"/>
                <a:cs typeface="Arial"/>
                <a:sym typeface="Arial"/>
              </a:rPr>
              <a:t>To check the co-occurrence</a:t>
            </a:r>
            <a:endParaRPr sz="1400">
              <a:solidFill>
                <a:srgbClr val="000000"/>
              </a:solidFill>
              <a:latin typeface="Arial"/>
              <a:ea typeface="Arial"/>
              <a:cs typeface="Arial"/>
              <a:sym typeface="Arial"/>
            </a:endParaRPr>
          </a:p>
          <a:p>
            <a:pPr marL="0" lvl="0" indent="0" algn="l" rtl="0">
              <a:lnSpc>
                <a:spcPct val="100000"/>
              </a:lnSpc>
              <a:spcBef>
                <a:spcPts val="1200"/>
              </a:spcBef>
              <a:spcAft>
                <a:spcPts val="0"/>
              </a:spcAft>
              <a:buNone/>
            </a:pPr>
            <a:r>
              <a:rPr lang="en" sz="1400">
                <a:solidFill>
                  <a:srgbClr val="000000"/>
                </a:solidFill>
                <a:latin typeface="Arial"/>
                <a:ea typeface="Arial"/>
                <a:cs typeface="Arial"/>
                <a:sym typeface="Arial"/>
              </a:rPr>
              <a:t>For example “This </a:t>
            </a:r>
            <a:r>
              <a:rPr lang="en" sz="1400" b="1">
                <a:solidFill>
                  <a:srgbClr val="000000"/>
                </a:solidFill>
                <a:latin typeface="Arial"/>
                <a:ea typeface="Arial"/>
                <a:cs typeface="Arial"/>
                <a:sym typeface="Arial"/>
              </a:rPr>
              <a:t>drugA</a:t>
            </a:r>
            <a:r>
              <a:rPr lang="en" sz="1400">
                <a:solidFill>
                  <a:srgbClr val="000000"/>
                </a:solidFill>
                <a:latin typeface="Arial"/>
                <a:ea typeface="Arial"/>
                <a:cs typeface="Arial"/>
                <a:sym typeface="Arial"/>
              </a:rPr>
              <a:t> is</a:t>
            </a:r>
            <a:r>
              <a:rPr lang="en" sz="1400" b="1" i="1" u="sng">
                <a:solidFill>
                  <a:srgbClr val="000000"/>
                </a:solidFill>
                <a:latin typeface="Arial"/>
                <a:ea typeface="Arial"/>
                <a:cs typeface="Arial"/>
                <a:sym typeface="Arial"/>
              </a:rPr>
              <a:t> inhibiting </a:t>
            </a:r>
            <a:r>
              <a:rPr lang="en" sz="1400">
                <a:solidFill>
                  <a:srgbClr val="000000"/>
                </a:solidFill>
                <a:latin typeface="Arial"/>
                <a:ea typeface="Arial"/>
                <a:cs typeface="Arial"/>
                <a:sym typeface="Arial"/>
              </a:rPr>
              <a:t>or</a:t>
            </a:r>
            <a:r>
              <a:rPr lang="en" sz="1400" b="1" i="1" u="sng">
                <a:solidFill>
                  <a:srgbClr val="000000"/>
                </a:solidFill>
                <a:latin typeface="Arial"/>
                <a:ea typeface="Arial"/>
                <a:cs typeface="Arial"/>
                <a:sym typeface="Arial"/>
              </a:rPr>
              <a:t> activating </a:t>
            </a:r>
            <a:r>
              <a:rPr lang="en" sz="1400">
                <a:solidFill>
                  <a:srgbClr val="000000"/>
                </a:solidFill>
                <a:latin typeface="Arial"/>
                <a:ea typeface="Arial"/>
                <a:cs typeface="Arial"/>
                <a:sym typeface="Arial"/>
              </a:rPr>
              <a:t>this particular </a:t>
            </a:r>
            <a:r>
              <a:rPr lang="en" sz="1400" b="1">
                <a:solidFill>
                  <a:srgbClr val="000000"/>
                </a:solidFill>
                <a:latin typeface="Arial"/>
                <a:ea typeface="Arial"/>
                <a:cs typeface="Arial"/>
                <a:sym typeface="Arial"/>
              </a:rPr>
              <a:t>geneA</a:t>
            </a:r>
            <a:r>
              <a:rPr lang="en" sz="1400">
                <a:solidFill>
                  <a:srgbClr val="000000"/>
                </a:solidFill>
                <a:latin typeface="Arial"/>
                <a:ea typeface="Arial"/>
                <a:cs typeface="Arial"/>
                <a:sym typeface="Arial"/>
              </a:rPr>
              <a:t>”</a:t>
            </a:r>
            <a:endParaRPr sz="1400">
              <a:solidFill>
                <a:srgbClr val="000000"/>
              </a:solidFill>
              <a:latin typeface="Arial"/>
              <a:ea typeface="Arial"/>
              <a:cs typeface="Arial"/>
              <a:sym typeface="Arial"/>
            </a:endParaRPr>
          </a:p>
          <a:p>
            <a:pPr marL="0" lvl="0" indent="0" algn="l" rtl="0">
              <a:lnSpc>
                <a:spcPct val="100000"/>
              </a:lnSpc>
              <a:spcBef>
                <a:spcPts val="1200"/>
              </a:spcBef>
              <a:spcAft>
                <a:spcPts val="0"/>
              </a:spcAft>
              <a:buNone/>
            </a:pPr>
            <a:r>
              <a:rPr lang="en" sz="1400" i="1" u="sng">
                <a:solidFill>
                  <a:srgbClr val="000000"/>
                </a:solidFill>
                <a:latin typeface="Arial"/>
                <a:ea typeface="Arial"/>
                <a:cs typeface="Arial"/>
                <a:sym typeface="Arial"/>
              </a:rPr>
              <a:t>SubmissionSheet: DiseaseShortFrom_Interaction_GrpNo.csv</a:t>
            </a:r>
            <a:endParaRPr sz="1400" i="1" u="sng">
              <a:solidFill>
                <a:srgbClr val="000000"/>
              </a:solidFill>
              <a:latin typeface="Arial"/>
              <a:ea typeface="Arial"/>
              <a:cs typeface="Arial"/>
              <a:sym typeface="Arial"/>
            </a:endParaRPr>
          </a:p>
          <a:p>
            <a:pPr marL="0" lvl="0" indent="0" algn="l" rtl="0">
              <a:lnSpc>
                <a:spcPct val="100000"/>
              </a:lnSpc>
              <a:spcBef>
                <a:spcPts val="1200"/>
              </a:spcBef>
              <a:spcAft>
                <a:spcPts val="0"/>
              </a:spcAft>
              <a:buNone/>
            </a:pPr>
            <a:r>
              <a:rPr lang="en" sz="1400">
                <a:solidFill>
                  <a:srgbClr val="000000"/>
                </a:solidFill>
                <a:latin typeface="Arial"/>
                <a:ea typeface="Arial"/>
                <a:cs typeface="Arial"/>
                <a:sym typeface="Arial"/>
              </a:rPr>
              <a:t>Columns:</a:t>
            </a:r>
            <a:endParaRPr sz="1400" b="1">
              <a:solidFill>
                <a:srgbClr val="000000"/>
              </a:solidFill>
              <a:latin typeface="Arial"/>
              <a:ea typeface="Arial"/>
              <a:cs typeface="Arial"/>
              <a:sym typeface="Arial"/>
            </a:endParaRPr>
          </a:p>
          <a:p>
            <a:pPr marL="0" lvl="0" indent="0" algn="l" rtl="0">
              <a:lnSpc>
                <a:spcPct val="100000"/>
              </a:lnSpc>
              <a:spcBef>
                <a:spcPts val="1200"/>
              </a:spcBef>
              <a:spcAft>
                <a:spcPts val="1200"/>
              </a:spcAft>
              <a:buNone/>
            </a:pPr>
            <a:endParaRPr sz="1400">
              <a:solidFill>
                <a:srgbClr val="000000"/>
              </a:solidFill>
              <a:latin typeface="Arial"/>
              <a:ea typeface="Arial"/>
              <a:cs typeface="Arial"/>
              <a:sym typeface="Arial"/>
            </a:endParaRPr>
          </a:p>
        </p:txBody>
      </p:sp>
      <p:graphicFrame>
        <p:nvGraphicFramePr>
          <p:cNvPr id="204" name="Google Shape;204;p35"/>
          <p:cNvGraphicFramePr/>
          <p:nvPr/>
        </p:nvGraphicFramePr>
        <p:xfrm>
          <a:off x="2335683" y="2658267"/>
          <a:ext cx="6646625" cy="2169690"/>
        </p:xfrm>
        <a:graphic>
          <a:graphicData uri="http://schemas.openxmlformats.org/drawingml/2006/table">
            <a:tbl>
              <a:tblPr>
                <a:noFill/>
                <a:tableStyleId>{0E6E1C07-D8B3-4EB7-AF4D-3DFF0E836215}</a:tableStyleId>
              </a:tblPr>
              <a:tblGrid>
                <a:gridCol w="821625">
                  <a:extLst>
                    <a:ext uri="{9D8B030D-6E8A-4147-A177-3AD203B41FA5}">
                      <a16:colId xmlns:a16="http://schemas.microsoft.com/office/drawing/2014/main" val="20000"/>
                    </a:ext>
                  </a:extLst>
                </a:gridCol>
                <a:gridCol w="853200">
                  <a:extLst>
                    <a:ext uri="{9D8B030D-6E8A-4147-A177-3AD203B41FA5}">
                      <a16:colId xmlns:a16="http://schemas.microsoft.com/office/drawing/2014/main" val="20001"/>
                    </a:ext>
                  </a:extLst>
                </a:gridCol>
                <a:gridCol w="884800">
                  <a:extLst>
                    <a:ext uri="{9D8B030D-6E8A-4147-A177-3AD203B41FA5}">
                      <a16:colId xmlns:a16="http://schemas.microsoft.com/office/drawing/2014/main" val="20002"/>
                    </a:ext>
                  </a:extLst>
                </a:gridCol>
                <a:gridCol w="842675">
                  <a:extLst>
                    <a:ext uri="{9D8B030D-6E8A-4147-A177-3AD203B41FA5}">
                      <a16:colId xmlns:a16="http://schemas.microsoft.com/office/drawing/2014/main" val="20003"/>
                    </a:ext>
                  </a:extLst>
                </a:gridCol>
                <a:gridCol w="905875">
                  <a:extLst>
                    <a:ext uri="{9D8B030D-6E8A-4147-A177-3AD203B41FA5}">
                      <a16:colId xmlns:a16="http://schemas.microsoft.com/office/drawing/2014/main" val="20004"/>
                    </a:ext>
                  </a:extLst>
                </a:gridCol>
                <a:gridCol w="1169225">
                  <a:extLst>
                    <a:ext uri="{9D8B030D-6E8A-4147-A177-3AD203B41FA5}">
                      <a16:colId xmlns:a16="http://schemas.microsoft.com/office/drawing/2014/main" val="20005"/>
                    </a:ext>
                  </a:extLst>
                </a:gridCol>
                <a:gridCol w="1169225">
                  <a:extLst>
                    <a:ext uri="{9D8B030D-6E8A-4147-A177-3AD203B41FA5}">
                      <a16:colId xmlns:a16="http://schemas.microsoft.com/office/drawing/2014/main" val="20006"/>
                    </a:ext>
                  </a:extLst>
                </a:gridCol>
              </a:tblGrid>
              <a:tr h="248675">
                <a:tc>
                  <a:txBody>
                    <a:bodyPr/>
                    <a:lstStyle/>
                    <a:p>
                      <a:pPr marL="0" lvl="0" indent="0" algn="l" rtl="0">
                        <a:spcBef>
                          <a:spcPts val="0"/>
                        </a:spcBef>
                        <a:spcAft>
                          <a:spcPts val="0"/>
                        </a:spcAft>
                        <a:buNone/>
                      </a:pPr>
                      <a:r>
                        <a:rPr lang="en" sz="1200"/>
                        <a:t>PMID</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PMCID</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Sentence</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Genes</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Chemicals</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Interaction type</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Regulation</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277225">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t>Example</a:t>
                      </a: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t>drugA</a:t>
                      </a: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t>geneA</a:t>
                      </a: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Inhibition</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Up</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277225">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Activation</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Down</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277225">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Proliferation</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Upr egulated</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277225">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Allosteric </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Down regulated</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277225">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Agonist </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277225">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t>Antagonist </a:t>
                      </a: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p>
                  </a:txBody>
                  <a:tcPr marL="9525" marR="9525" marT="9525" marB="91425" anchor="b">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
        <p:nvSpPr>
          <p:cNvPr id="69" name="Google Shape;69;p14"/>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70" name="Google Shape;70;p14"/>
          <p:cNvPicPr preferRelativeResize="0"/>
          <p:nvPr/>
        </p:nvPicPr>
        <p:blipFill>
          <a:blip r:embed="rId3">
            <a:alphaModFix/>
          </a:blip>
          <a:stretch>
            <a:fillRect/>
          </a:stretch>
        </p:blipFill>
        <p:spPr>
          <a:xfrm>
            <a:off x="0" y="62508"/>
            <a:ext cx="9144003" cy="501848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6"/>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457200" lvl="0" indent="0" algn="ctr" rtl="0">
              <a:lnSpc>
                <a:spcPct val="115000"/>
              </a:lnSpc>
              <a:spcBef>
                <a:spcPts val="0"/>
              </a:spcBef>
              <a:spcAft>
                <a:spcPts val="0"/>
              </a:spcAft>
              <a:buNone/>
            </a:pPr>
            <a:r>
              <a:rPr lang="en" sz="2300" b="1">
                <a:latin typeface="Times New Roman"/>
                <a:ea typeface="Times New Roman"/>
                <a:cs typeface="Times New Roman"/>
                <a:sym typeface="Times New Roman"/>
              </a:rPr>
              <a:t>Interaction</a:t>
            </a:r>
            <a:endParaRPr sz="3800" b="1"/>
          </a:p>
        </p:txBody>
      </p:sp>
      <p:sp>
        <p:nvSpPr>
          <p:cNvPr id="210" name="Google Shape;210;p36"/>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457200" lvl="0" indent="0" algn="just" rtl="0">
              <a:spcBef>
                <a:spcPts val="0"/>
              </a:spcBef>
              <a:spcAft>
                <a:spcPts val="0"/>
              </a:spcAft>
              <a:buNone/>
            </a:pPr>
            <a:r>
              <a:rPr lang="en" sz="1500">
                <a:solidFill>
                  <a:srgbClr val="000000"/>
                </a:solidFill>
              </a:rPr>
              <a:t>To check the co-occurrence, For example, </a:t>
            </a:r>
            <a:endParaRPr sz="1500">
              <a:solidFill>
                <a:srgbClr val="000000"/>
              </a:solidFill>
            </a:endParaRPr>
          </a:p>
          <a:p>
            <a:pPr marL="457200" lvl="0" indent="0" algn="just" rtl="0">
              <a:spcBef>
                <a:spcPts val="0"/>
              </a:spcBef>
              <a:spcAft>
                <a:spcPts val="0"/>
              </a:spcAft>
              <a:buNone/>
            </a:pPr>
            <a:r>
              <a:rPr lang="en" sz="1500" b="1">
                <a:solidFill>
                  <a:srgbClr val="000000"/>
                </a:solidFill>
              </a:rPr>
              <a:t>“This drugA is inhibiting or activating this particular geneA”, </a:t>
            </a:r>
            <a:endParaRPr sz="1500" b="1">
              <a:solidFill>
                <a:srgbClr val="000000"/>
              </a:solidFill>
            </a:endParaRPr>
          </a:p>
          <a:p>
            <a:pPr marL="457200" lvl="0" indent="0" algn="just" rtl="0">
              <a:spcBef>
                <a:spcPts val="0"/>
              </a:spcBef>
              <a:spcAft>
                <a:spcPts val="0"/>
              </a:spcAft>
              <a:buNone/>
            </a:pPr>
            <a:endParaRPr sz="1500" b="1">
              <a:solidFill>
                <a:srgbClr val="000000"/>
              </a:solidFill>
            </a:endParaRPr>
          </a:p>
          <a:p>
            <a:pPr marL="457200" lvl="0" indent="0" algn="just" rtl="0">
              <a:spcBef>
                <a:spcPts val="0"/>
              </a:spcBef>
              <a:spcAft>
                <a:spcPts val="0"/>
              </a:spcAft>
              <a:buClr>
                <a:schemeClr val="dk1"/>
              </a:buClr>
              <a:buSzPts val="1100"/>
              <a:buFont typeface="Arial"/>
              <a:buNone/>
            </a:pPr>
            <a:r>
              <a:rPr lang="en" sz="1500">
                <a:solidFill>
                  <a:srgbClr val="000000"/>
                </a:solidFill>
              </a:rPr>
              <a:t>[SubmissionSheet: DiseaseShortFrom_Interaction_GeneToChemical_GrpNo.csv]</a:t>
            </a:r>
            <a:endParaRPr sz="1500">
              <a:solidFill>
                <a:srgbClr val="000000"/>
              </a:solidFill>
            </a:endParaRPr>
          </a:p>
          <a:p>
            <a:pPr marL="457200" lvl="0" indent="0" algn="just" rtl="0">
              <a:spcBef>
                <a:spcPts val="0"/>
              </a:spcBef>
              <a:spcAft>
                <a:spcPts val="0"/>
              </a:spcAft>
              <a:buClr>
                <a:schemeClr val="dk1"/>
              </a:buClr>
              <a:buSzPts val="1100"/>
              <a:buFont typeface="Arial"/>
              <a:buNone/>
            </a:pPr>
            <a:r>
              <a:rPr lang="en" sz="1500">
                <a:solidFill>
                  <a:srgbClr val="000000"/>
                </a:solidFill>
              </a:rPr>
              <a:t>[SubmissionSheet: DiseaseShortFrom_Interaction_GeneToDisease_GrpNo.csv]</a:t>
            </a:r>
            <a:endParaRPr sz="1500">
              <a:solidFill>
                <a:srgbClr val="000000"/>
              </a:solidFill>
            </a:endParaRPr>
          </a:p>
          <a:p>
            <a:pPr marL="0" lvl="0" indent="0" algn="just" rtl="0">
              <a:spcBef>
                <a:spcPts val="0"/>
              </a:spcBef>
              <a:spcAft>
                <a:spcPts val="0"/>
              </a:spcAft>
              <a:buClr>
                <a:schemeClr val="dk1"/>
              </a:buClr>
              <a:buSzPts val="1100"/>
              <a:buFont typeface="Arial"/>
              <a:buNone/>
            </a:pPr>
            <a:endParaRPr sz="1500">
              <a:solidFill>
                <a:srgbClr val="000000"/>
              </a:solidFill>
            </a:endParaRPr>
          </a:p>
          <a:p>
            <a:pPr marL="457200" lvl="0" indent="0" algn="just" rtl="0">
              <a:spcBef>
                <a:spcPts val="0"/>
              </a:spcBef>
              <a:spcAft>
                <a:spcPts val="0"/>
              </a:spcAft>
              <a:buClr>
                <a:schemeClr val="dk1"/>
              </a:buClr>
              <a:buSzPts val="1100"/>
              <a:buFont typeface="Arial"/>
              <a:buNone/>
            </a:pPr>
            <a:endParaRPr sz="15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7"/>
          <p:cNvSpPr txBox="1">
            <a:spLocks noGrp="1"/>
          </p:cNvSpPr>
          <p:nvPr>
            <p:ph type="title"/>
          </p:nvPr>
        </p:nvSpPr>
        <p:spPr>
          <a:xfrm>
            <a:off x="311700" y="306625"/>
            <a:ext cx="8520600" cy="5727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Example - Inhibition</a:t>
            </a:r>
            <a:endParaRPr/>
          </a:p>
        </p:txBody>
      </p:sp>
      <p:sp>
        <p:nvSpPr>
          <p:cNvPr id="216" name="Google Shape;216;p37"/>
          <p:cNvSpPr txBox="1">
            <a:spLocks noGrp="1"/>
          </p:cNvSpPr>
          <p:nvPr>
            <p:ph type="body" idx="1"/>
          </p:nvPr>
        </p:nvSpPr>
        <p:spPr>
          <a:xfrm>
            <a:off x="311688" y="1590725"/>
            <a:ext cx="8520600" cy="3416400"/>
          </a:xfrm>
          <a:prstGeom prst="rect">
            <a:avLst/>
          </a:prstGeom>
        </p:spPr>
        <p:txBody>
          <a:bodyPr spcFirstLastPara="1" wrap="square" lIns="91425" tIns="91425" rIns="91425" bIns="91425" anchor="t" anchorCtr="0">
            <a:normAutofit fontScale="70000"/>
          </a:bodyPr>
          <a:lstStyle/>
          <a:p>
            <a:pPr marL="0" lvl="0" indent="0" algn="just" rtl="0">
              <a:spcBef>
                <a:spcPts val="0"/>
              </a:spcBef>
              <a:spcAft>
                <a:spcPts val="0"/>
              </a:spcAft>
              <a:buNone/>
            </a:pPr>
            <a:r>
              <a:rPr lang="en"/>
              <a:t> </a:t>
            </a:r>
            <a:endParaRPr/>
          </a:p>
          <a:p>
            <a:pPr marL="0" lvl="0" indent="0" algn="just" rtl="0">
              <a:spcBef>
                <a:spcPts val="1200"/>
              </a:spcBef>
              <a:spcAft>
                <a:spcPts val="1200"/>
              </a:spcAft>
              <a:buNone/>
            </a:pPr>
            <a:r>
              <a:rPr lang="en"/>
              <a:t>Among the 5,008 disease-drug links, connections with negative scores suggest new indications for existing drugs, such as the use of some antimalaria drugs for Crohn's disease, and a variety of existing drugs for Huntington's disease; while the positive scoring connections can aid in drug side effect identification, such as tamoxifen's undesired carcinogenic property.,  These hypotheses are aligned with some published studies [44]–[49]. For example, tamoxifen </a:t>
            </a:r>
            <a:r>
              <a:rPr lang="en">
                <a:solidFill>
                  <a:schemeClr val="accent1"/>
                </a:solidFill>
              </a:rPr>
              <a:t>inhibits </a:t>
            </a:r>
            <a:r>
              <a:rPr lang="en"/>
              <a:t>mast cell secretion in a rat study, probably via PKC [47]. The mast cell's critical role in allergic reactions indicates that this is consistent with the negative connection between them in our results.,  Interestingly, we find that tamoxifen is “positively” (i.e. similar profile patterns with positive correlations and/or enrichment score) linked to many types of cancers and other disorders (namely, Endometriosis, Cystic fibrosis, HPV positive and early HIV infection) that share common underlying biological processes with cancer (such as cell invasion, uncontrolled growth, and weakened immunity etc.).</a:t>
            </a:r>
            <a:endParaRPr/>
          </a:p>
        </p:txBody>
      </p:sp>
      <p:pic>
        <p:nvPicPr>
          <p:cNvPr id="217" name="Google Shape;217;p37"/>
          <p:cNvPicPr preferRelativeResize="0"/>
          <p:nvPr/>
        </p:nvPicPr>
        <p:blipFill>
          <a:blip r:embed="rId3">
            <a:alphaModFix/>
          </a:blip>
          <a:stretch>
            <a:fillRect/>
          </a:stretch>
        </p:blipFill>
        <p:spPr>
          <a:xfrm>
            <a:off x="414338" y="879325"/>
            <a:ext cx="8315325" cy="952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8"/>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For protein sequences | references | VirusDB</a:t>
            </a:r>
            <a:endParaRPr/>
          </a:p>
        </p:txBody>
      </p:sp>
      <p:sp>
        <p:nvSpPr>
          <p:cNvPr id="223" name="Google Shape;223;p38"/>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AutoNum type="arabicPeriod"/>
            </a:pPr>
            <a:r>
              <a:rPr lang="en"/>
              <a:t>Get the protein counts on the reference sequence (there is only one reference sequence for each protein), so that there are no duplicates.</a:t>
            </a:r>
            <a:endParaRPr/>
          </a:p>
          <a:p>
            <a:pPr marL="457200" lvl="0" indent="-342900" algn="l" rtl="0">
              <a:spcBef>
                <a:spcPts val="0"/>
              </a:spcBef>
              <a:spcAft>
                <a:spcPts val="0"/>
              </a:spcAft>
              <a:buSzPts val="1800"/>
              <a:buAutoNum type="arabicPeriod"/>
            </a:pPr>
            <a:r>
              <a:rPr lang="en"/>
              <a:t>Get the count for the total number of mutational/protein sequence available apart from ref seq for each protein</a:t>
            </a:r>
            <a:endParaRPr/>
          </a:p>
          <a:p>
            <a:pPr marL="457200" lvl="0" indent="-342900" algn="l" rtl="0">
              <a:spcBef>
                <a:spcPts val="0"/>
              </a:spcBef>
              <a:spcAft>
                <a:spcPts val="0"/>
              </a:spcAft>
              <a:buSzPts val="1800"/>
              <a:buAutoNum type="arabicPeriod"/>
            </a:pPr>
            <a:r>
              <a:rPr lang="en"/>
              <a:t>We will be doing mutational analysis on the same data, so make sure that you have all the sequences download in fasta format from uniprot and NCBI. A pipeline will be shared soon. </a:t>
            </a:r>
            <a:endParaRPr/>
          </a:p>
          <a:p>
            <a:pPr marL="457200" lvl="0" indent="-342900" algn="l" rtl="0">
              <a:spcBef>
                <a:spcPts val="0"/>
              </a:spcBef>
              <a:spcAft>
                <a:spcPts val="0"/>
              </a:spcAft>
              <a:buSzPts val="1800"/>
              <a:buAutoNum type="arabicPeriod"/>
            </a:pPr>
            <a:r>
              <a:rPr lang="en"/>
              <a:t>Start with mutational analysis as discussed.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9"/>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Give sentences pmc</a:t>
            </a:r>
            <a:endParaRPr/>
          </a:p>
        </p:txBody>
      </p:sp>
      <p:sp>
        <p:nvSpPr>
          <p:cNvPr id="229" name="Google Shape;229;p39"/>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This function is limited to the papers which are having PMCID, so create a function to get the sentence from abstract for each term. File name will be in the same format, just add </a:t>
            </a:r>
            <a:r>
              <a:rPr lang="en" i="1"/>
              <a:t>abstract_ </a:t>
            </a:r>
            <a:r>
              <a:rPr lang="en"/>
              <a:t>in front of them.</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40"/>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
        <p:nvSpPr>
          <p:cNvPr id="235" name="Google Shape;235;p40"/>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36" name="Google Shape;236;p40"/>
          <p:cNvPicPr preferRelativeResize="0"/>
          <p:nvPr/>
        </p:nvPicPr>
        <p:blipFill>
          <a:blip r:embed="rId3">
            <a:alphaModFix/>
          </a:blip>
          <a:stretch>
            <a:fillRect/>
          </a:stretch>
        </p:blipFill>
        <p:spPr>
          <a:xfrm>
            <a:off x="0" y="84832"/>
            <a:ext cx="9144003" cy="4973837"/>
          </a:xfrm>
          <a:prstGeom prst="rect">
            <a:avLst/>
          </a:prstGeom>
          <a:noFill/>
          <a:ln>
            <a:noFill/>
          </a:ln>
        </p:spPr>
      </p:pic>
      <p:sp>
        <p:nvSpPr>
          <p:cNvPr id="237" name="Google Shape;237;p40"/>
          <p:cNvSpPr/>
          <p:nvPr/>
        </p:nvSpPr>
        <p:spPr>
          <a:xfrm>
            <a:off x="619925" y="2799375"/>
            <a:ext cx="1075200" cy="242100"/>
          </a:xfrm>
          <a:prstGeom prst="roundRect">
            <a:avLst>
              <a:gd name="adj" fmla="val 16667"/>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
        <p:nvSpPr>
          <p:cNvPr id="238" name="Google Shape;238;p40"/>
          <p:cNvSpPr/>
          <p:nvPr/>
        </p:nvSpPr>
        <p:spPr>
          <a:xfrm>
            <a:off x="5915825" y="4816575"/>
            <a:ext cx="1075200" cy="242100"/>
          </a:xfrm>
          <a:prstGeom prst="roundRect">
            <a:avLst>
              <a:gd name="adj" fmla="val 16667"/>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1"/>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
        <p:nvSpPr>
          <p:cNvPr id="244" name="Google Shape;244;p41"/>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45" name="Google Shape;245;p41"/>
          <p:cNvPicPr preferRelativeResize="0"/>
          <p:nvPr/>
        </p:nvPicPr>
        <p:blipFill>
          <a:blip r:embed="rId3">
            <a:alphaModFix/>
          </a:blip>
          <a:stretch>
            <a:fillRect/>
          </a:stretch>
        </p:blipFill>
        <p:spPr>
          <a:xfrm>
            <a:off x="0" y="78135"/>
            <a:ext cx="9144003" cy="4987232"/>
          </a:xfrm>
          <a:prstGeom prst="rect">
            <a:avLst/>
          </a:prstGeom>
          <a:noFill/>
          <a:ln>
            <a:noFill/>
          </a:ln>
        </p:spPr>
      </p:pic>
      <p:sp>
        <p:nvSpPr>
          <p:cNvPr id="246" name="Google Shape;246;p41"/>
          <p:cNvSpPr/>
          <p:nvPr/>
        </p:nvSpPr>
        <p:spPr>
          <a:xfrm>
            <a:off x="6218675" y="3835800"/>
            <a:ext cx="1075200" cy="620100"/>
          </a:xfrm>
          <a:prstGeom prst="roundRect">
            <a:avLst>
              <a:gd name="adj" fmla="val 16667"/>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42"/>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
        <p:nvSpPr>
          <p:cNvPr id="252" name="Google Shape;252;p42"/>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53" name="Google Shape;253;p42"/>
          <p:cNvPicPr preferRelativeResize="0"/>
          <p:nvPr/>
        </p:nvPicPr>
        <p:blipFill>
          <a:blip r:embed="rId3">
            <a:alphaModFix/>
          </a:blip>
          <a:stretch>
            <a:fillRect/>
          </a:stretch>
        </p:blipFill>
        <p:spPr>
          <a:xfrm>
            <a:off x="116041" y="0"/>
            <a:ext cx="8911918" cy="5143500"/>
          </a:xfrm>
          <a:prstGeom prst="rect">
            <a:avLst/>
          </a:prstGeom>
          <a:noFill/>
          <a:ln>
            <a:noFill/>
          </a:ln>
        </p:spPr>
      </p:pic>
      <p:sp>
        <p:nvSpPr>
          <p:cNvPr id="254" name="Google Shape;254;p42"/>
          <p:cNvSpPr/>
          <p:nvPr/>
        </p:nvSpPr>
        <p:spPr>
          <a:xfrm>
            <a:off x="5279100" y="3574275"/>
            <a:ext cx="1075200" cy="406800"/>
          </a:xfrm>
          <a:prstGeom prst="roundRect">
            <a:avLst>
              <a:gd name="adj" fmla="val 16667"/>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ource Code Pro"/>
              <a:ea typeface="Source Code Pro"/>
              <a:cs typeface="Source Code Pro"/>
              <a:sym typeface="Source Code Pr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43"/>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EMBOSS alignment </a:t>
            </a:r>
            <a:endParaRPr/>
          </a:p>
        </p:txBody>
      </p:sp>
      <p:sp>
        <p:nvSpPr>
          <p:cNvPr id="260" name="Google Shape;260;p43"/>
          <p:cNvSpPr txBox="1">
            <a:spLocks noGrp="1"/>
          </p:cNvSpPr>
          <p:nvPr>
            <p:ph type="body" idx="1"/>
          </p:nvPr>
        </p:nvSpPr>
        <p:spPr>
          <a:xfrm>
            <a:off x="311700" y="1468825"/>
            <a:ext cx="5083800" cy="21831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sz="1100" u="sng">
                <a:solidFill>
                  <a:schemeClr val="hlink"/>
                </a:solidFill>
                <a:latin typeface="Arial"/>
                <a:ea typeface="Arial"/>
                <a:cs typeface="Arial"/>
                <a:sym typeface="Arial"/>
                <a:hlinkClick r:id="rId3"/>
              </a:rPr>
              <a:t>https://emboss.sourceforge.net/apps/release/6.6/emboss/apps/needleall.html</a:t>
            </a: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100">
                <a:solidFill>
                  <a:srgbClr val="000000"/>
                </a:solidFill>
                <a:latin typeface="Arial"/>
                <a:ea typeface="Arial"/>
                <a:cs typeface="Arial"/>
                <a:sym typeface="Arial"/>
              </a:rPr>
              <a:t>Proform the analysis for spike protein, will have to do this with all protein till the end.</a:t>
            </a:r>
            <a:endParaRPr sz="1100">
              <a:solidFill>
                <a:srgbClr val="000000"/>
              </a:solidFill>
              <a:latin typeface="Arial"/>
              <a:ea typeface="Arial"/>
              <a:cs typeface="Arial"/>
              <a:sym typeface="Arial"/>
            </a:endParaRPr>
          </a:p>
          <a:p>
            <a:pPr marL="0" lvl="0" indent="0" algn="l" rtl="0">
              <a:spcBef>
                <a:spcPts val="0"/>
              </a:spcBef>
              <a:spcAft>
                <a:spcPts val="0"/>
              </a:spcAft>
              <a:buNone/>
            </a:pPr>
            <a:endParaRPr/>
          </a:p>
          <a:p>
            <a:pPr marL="0" lvl="0" indent="0" algn="l" rtl="0">
              <a:spcBef>
                <a:spcPts val="1200"/>
              </a:spcBef>
              <a:spcAft>
                <a:spcPts val="0"/>
              </a:spcAft>
              <a:buNone/>
            </a:pPr>
            <a:r>
              <a:rPr lang="en"/>
              <a:t>Contact </a:t>
            </a:r>
            <a:endParaRPr/>
          </a:p>
          <a:p>
            <a:pPr marL="0" lvl="0" indent="0" algn="l" rtl="0">
              <a:spcBef>
                <a:spcPts val="1200"/>
              </a:spcBef>
              <a:spcAft>
                <a:spcPts val="1200"/>
              </a:spcAft>
              <a:buNone/>
            </a:pPr>
            <a:r>
              <a:rPr lang="en" sz="1050" u="sng">
                <a:solidFill>
                  <a:schemeClr val="hlink"/>
                </a:solidFill>
                <a:latin typeface="Roboto"/>
                <a:ea typeface="Roboto"/>
                <a:cs typeface="Roboto"/>
                <a:sym typeface="Roboto"/>
                <a:hlinkClick r:id="rId4"/>
              </a:rPr>
              <a:t>rudrakshic@iiitd.ac.in</a:t>
            </a:r>
            <a:r>
              <a:rPr lang="en" sz="1050">
                <a:solidFill>
                  <a:srgbClr val="5E5E5E"/>
                </a:solidFill>
                <a:latin typeface="Roboto"/>
                <a:ea typeface="Roboto"/>
                <a:cs typeface="Roboto"/>
                <a:sym typeface="Roboto"/>
              </a:rPr>
              <a:t> for mutational analysis. </a:t>
            </a:r>
            <a:endParaRPr/>
          </a:p>
        </p:txBody>
      </p:sp>
      <p:pic>
        <p:nvPicPr>
          <p:cNvPr id="261" name="Google Shape;261;p43"/>
          <p:cNvPicPr preferRelativeResize="0"/>
          <p:nvPr/>
        </p:nvPicPr>
        <p:blipFill>
          <a:blip r:embed="rId5">
            <a:alphaModFix/>
          </a:blip>
          <a:stretch>
            <a:fillRect/>
          </a:stretch>
        </p:blipFill>
        <p:spPr>
          <a:xfrm>
            <a:off x="5296656" y="0"/>
            <a:ext cx="3847338"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Reference</a:t>
            </a:r>
            <a:endParaRPr/>
          </a:p>
        </p:txBody>
      </p:sp>
      <p:sp>
        <p:nvSpPr>
          <p:cNvPr id="76" name="Google Shape;76;p15"/>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u="sng">
                <a:solidFill>
                  <a:schemeClr val="hlink"/>
                </a:solidFill>
                <a:hlinkClick r:id="rId3"/>
              </a:rPr>
              <a:t>https://pubmed.ncbi.nlm.nih.gov/26564970/</a:t>
            </a:r>
            <a:endParaRPr/>
          </a:p>
          <a:p>
            <a:pPr marL="0" lvl="0" indent="0" algn="l" rtl="0">
              <a:spcBef>
                <a:spcPts val="1200"/>
              </a:spcBef>
              <a:spcAft>
                <a:spcPts val="0"/>
              </a:spcAft>
              <a:buNone/>
            </a:pPr>
            <a:r>
              <a:rPr lang="en" u="sng">
                <a:solidFill>
                  <a:schemeClr val="hlink"/>
                </a:solidFill>
                <a:hlinkClick r:id="rId4"/>
              </a:rPr>
              <a:t>https://cran.r-project.org/web/packages/pubmed.mineR/index.html</a:t>
            </a:r>
            <a:endParaRPr/>
          </a:p>
          <a:p>
            <a:pPr marL="0" lvl="0" indent="0" algn="l" rtl="0">
              <a:spcBef>
                <a:spcPts val="1200"/>
              </a:spcBef>
              <a:spcAft>
                <a:spcPts val="0"/>
              </a:spcAft>
              <a:buNone/>
            </a:pPr>
            <a:r>
              <a:rPr lang="en" u="sng">
                <a:solidFill>
                  <a:schemeClr val="hlink"/>
                </a:solidFill>
                <a:hlinkClick r:id="rId5"/>
              </a:rPr>
              <a:t>https://www.ias.ac.in/article/fulltext/jbsc/040/04/0671-0682</a:t>
            </a:r>
            <a:endParaRPr/>
          </a:p>
          <a:p>
            <a:pPr marL="0" lvl="0" indent="0" algn="l" rtl="0">
              <a:spcBef>
                <a:spcPts val="1200"/>
              </a:spcBef>
              <a:spcAft>
                <a:spcPts val="0"/>
              </a:spcAft>
              <a:buNone/>
            </a:pPr>
            <a:r>
              <a:rPr lang="en" b="1" u="sng">
                <a:solidFill>
                  <a:schemeClr val="hlink"/>
                </a:solidFill>
                <a:hlinkClick r:id="rId6"/>
              </a:rPr>
              <a:t>https://rdrr.io/cran/pubmed.mineR/</a:t>
            </a:r>
            <a:endParaRPr b="1"/>
          </a:p>
          <a:p>
            <a:pPr marL="0" lvl="0" indent="0" algn="l" rtl="0">
              <a:spcBef>
                <a:spcPts val="1200"/>
              </a:spcBef>
              <a:spcAft>
                <a:spcPts val="0"/>
              </a:spcAft>
              <a:buNone/>
            </a:pPr>
            <a:r>
              <a:rPr lang="en"/>
              <a:t>https://github.com/cran/pubmed.mineR/blob/master/DESCRIPTION</a:t>
            </a:r>
            <a:endParaRPr/>
          </a:p>
          <a:p>
            <a:pPr marL="0" lvl="0" indent="0" algn="l" rtl="0">
              <a:spcBef>
                <a:spcPts val="1200"/>
              </a:spcBef>
              <a:spcAft>
                <a:spcPts val="12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PubMed Packages</a:t>
            </a:r>
            <a:endParaRPr/>
          </a:p>
        </p:txBody>
      </p:sp>
      <p:sp>
        <p:nvSpPr>
          <p:cNvPr id="82" name="Google Shape;82;p16"/>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u="sng">
                <a:solidFill>
                  <a:schemeClr val="hlink"/>
                </a:solidFill>
                <a:hlinkClick r:id="rId3"/>
              </a:rPr>
              <a:t>https://pubmed.ncbi.nlm.nih.gov/download/</a:t>
            </a:r>
            <a:endParaRPr/>
          </a:p>
          <a:p>
            <a:pPr marL="0" lvl="0" indent="0" algn="l" rtl="0">
              <a:spcBef>
                <a:spcPts val="1200"/>
              </a:spcBef>
              <a:spcAft>
                <a:spcPts val="0"/>
              </a:spcAft>
              <a:buNone/>
            </a:pPr>
            <a:r>
              <a:rPr lang="en" u="sng">
                <a:solidFill>
                  <a:schemeClr val="hlink"/>
                </a:solidFill>
                <a:hlinkClick r:id="rId4"/>
              </a:rPr>
              <a:t>https://www.youtube.com/watch?v=QX5aIzG8SQk</a:t>
            </a:r>
            <a:endParaRPr/>
          </a:p>
          <a:p>
            <a:pPr marL="0" lvl="0" indent="0" algn="l" rtl="0">
              <a:spcBef>
                <a:spcPts val="1200"/>
              </a:spcBef>
              <a:spcAft>
                <a:spcPts val="0"/>
              </a:spcAft>
              <a:buNone/>
            </a:pPr>
            <a:r>
              <a:rPr lang="en" u="sng">
                <a:solidFill>
                  <a:schemeClr val="hlink"/>
                </a:solidFill>
                <a:hlinkClick r:id="rId5"/>
              </a:rPr>
              <a:t>https://cran.r-project.org/web/packages/easyPubMed/vignettes/getting_started_with_easyPubMed.html</a:t>
            </a:r>
            <a:endParaRPr/>
          </a:p>
          <a:p>
            <a:pPr marL="0" lvl="0" indent="0" algn="l" rtl="0">
              <a:spcBef>
                <a:spcPts val="1200"/>
              </a:spcBef>
              <a:spcAft>
                <a:spcPts val="0"/>
              </a:spcAft>
              <a:buNone/>
            </a:pPr>
            <a:r>
              <a:rPr lang="en" u="sng">
                <a:solidFill>
                  <a:schemeClr val="hlink"/>
                </a:solidFill>
                <a:hlinkClick r:id="rId6"/>
              </a:rPr>
              <a:t>https://cran.r-project.org/web/packages/easyPubMed/index.html</a:t>
            </a:r>
            <a:endParaRPr/>
          </a:p>
          <a:p>
            <a:pPr marL="0" lvl="0" indent="0" algn="l" rtl="0">
              <a:spcBef>
                <a:spcPts val="1200"/>
              </a:spcBef>
              <a:spcAft>
                <a:spcPts val="0"/>
              </a:spcAft>
              <a:buNone/>
            </a:pPr>
            <a:r>
              <a:rPr lang="en" u="sng">
                <a:solidFill>
                  <a:schemeClr val="hlink"/>
                </a:solidFill>
                <a:hlinkClick r:id="rId7"/>
              </a:rPr>
              <a:t>https://amunategui.github.io/pubmed-query/</a:t>
            </a:r>
            <a:r>
              <a:rPr lang="en"/>
              <a:t> </a:t>
            </a:r>
            <a:endParaRPr/>
          </a:p>
          <a:p>
            <a:pPr marL="0" lvl="0" indent="0" algn="l" rtl="0">
              <a:spcBef>
                <a:spcPts val="12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7"/>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
        <p:nvSpPr>
          <p:cNvPr id="88" name="Google Shape;88;p17"/>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89" name="Google Shape;89;p17"/>
          <p:cNvPicPr preferRelativeResize="0"/>
          <p:nvPr/>
        </p:nvPicPr>
        <p:blipFill>
          <a:blip r:embed="rId3">
            <a:alphaModFix/>
          </a:blip>
          <a:stretch>
            <a:fillRect/>
          </a:stretch>
        </p:blipFill>
        <p:spPr>
          <a:xfrm>
            <a:off x="0" y="0"/>
            <a:ext cx="9144003" cy="5143500"/>
          </a:xfrm>
          <a:prstGeom prst="rect">
            <a:avLst/>
          </a:prstGeom>
          <a:noFill/>
          <a:ln>
            <a:noFill/>
          </a:ln>
        </p:spPr>
      </p:pic>
      <p:sp>
        <p:nvSpPr>
          <p:cNvPr id="90" name="Google Shape;90;p17"/>
          <p:cNvSpPr txBox="1"/>
          <p:nvPr/>
        </p:nvSpPr>
        <p:spPr>
          <a:xfrm>
            <a:off x="7998619" y="177224"/>
            <a:ext cx="13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latin typeface="Open Sans"/>
                <a:ea typeface="Open Sans"/>
                <a:cs typeface="Open Sans"/>
                <a:sym typeface="Open Sans"/>
              </a:rPr>
              <a:t>Abstracts</a:t>
            </a:r>
            <a:endParaRPr sz="1100" b="1">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pubtator_function()</a:t>
            </a:r>
            <a:endParaRPr/>
          </a:p>
        </p:txBody>
      </p:sp>
      <p:pic>
        <p:nvPicPr>
          <p:cNvPr id="96" name="Google Shape;96;p18"/>
          <p:cNvPicPr preferRelativeResize="0"/>
          <p:nvPr/>
        </p:nvPicPr>
        <p:blipFill>
          <a:blip r:embed="rId3">
            <a:alphaModFix/>
          </a:blip>
          <a:stretch>
            <a:fillRect/>
          </a:stretch>
        </p:blipFill>
        <p:spPr>
          <a:xfrm>
            <a:off x="4959449" y="0"/>
            <a:ext cx="4043701" cy="5143499"/>
          </a:xfrm>
          <a:prstGeom prst="rect">
            <a:avLst/>
          </a:prstGeom>
          <a:noFill/>
          <a:ln>
            <a:noFill/>
          </a:ln>
        </p:spPr>
      </p:pic>
      <p:pic>
        <p:nvPicPr>
          <p:cNvPr id="97" name="Google Shape;97;p18"/>
          <p:cNvPicPr preferRelativeResize="0"/>
          <p:nvPr/>
        </p:nvPicPr>
        <p:blipFill>
          <a:blip r:embed="rId4">
            <a:alphaModFix/>
          </a:blip>
          <a:stretch>
            <a:fillRect/>
          </a:stretch>
        </p:blipFill>
        <p:spPr>
          <a:xfrm>
            <a:off x="163950" y="1397200"/>
            <a:ext cx="4795500" cy="272276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
        <p:nvSpPr>
          <p:cNvPr id="103" name="Google Shape;103;p19"/>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04" name="Google Shape;104;p19"/>
          <p:cNvPicPr preferRelativeResize="0"/>
          <p:nvPr/>
        </p:nvPicPr>
        <p:blipFill>
          <a:blip r:embed="rId3">
            <a:alphaModFix/>
          </a:blip>
          <a:stretch>
            <a:fillRect/>
          </a:stretch>
        </p:blipFill>
        <p:spPr>
          <a:xfrm>
            <a:off x="0" y="189756"/>
            <a:ext cx="9144003" cy="476399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
        <p:nvSpPr>
          <p:cNvPr id="110" name="Google Shape;110;p20"/>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11" name="Google Shape;111;p20"/>
          <p:cNvSpPr txBox="1"/>
          <p:nvPr/>
        </p:nvSpPr>
        <p:spPr>
          <a:xfrm>
            <a:off x="3022150" y="4682925"/>
            <a:ext cx="5579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Make this for all the 5 groups</a:t>
            </a:r>
            <a:endParaRPr>
              <a:solidFill>
                <a:schemeClr val="dk2"/>
              </a:solidFill>
              <a:latin typeface="Open Sans"/>
              <a:ea typeface="Open Sans"/>
              <a:cs typeface="Open Sans"/>
              <a:sym typeface="Open Sans"/>
            </a:endParaRPr>
          </a:p>
        </p:txBody>
      </p:sp>
      <p:pic>
        <p:nvPicPr>
          <p:cNvPr id="112" name="Google Shape;112;p20"/>
          <p:cNvPicPr preferRelativeResize="0"/>
          <p:nvPr/>
        </p:nvPicPr>
        <p:blipFill>
          <a:blip r:embed="rId3">
            <a:alphaModFix/>
          </a:blip>
          <a:stretch>
            <a:fillRect/>
          </a:stretch>
        </p:blipFill>
        <p:spPr>
          <a:xfrm>
            <a:off x="0" y="290607"/>
            <a:ext cx="9144002" cy="368833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1"/>
          <p:cNvSpPr txBox="1">
            <a:spLocks noGrp="1"/>
          </p:cNvSpPr>
          <p:nvPr>
            <p:ph type="title"/>
          </p:nvPr>
        </p:nvSpPr>
        <p:spPr>
          <a:xfrm rot="-5400000">
            <a:off x="-1111450" y="2218050"/>
            <a:ext cx="3503400" cy="7074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Give_Sentences_PMC()</a:t>
            </a:r>
            <a:endParaRPr/>
          </a:p>
        </p:txBody>
      </p:sp>
      <p:pic>
        <p:nvPicPr>
          <p:cNvPr id="118" name="Google Shape;118;p21"/>
          <p:cNvPicPr preferRelativeResize="0"/>
          <p:nvPr/>
        </p:nvPicPr>
        <p:blipFill>
          <a:blip r:embed="rId3">
            <a:alphaModFix/>
          </a:blip>
          <a:stretch>
            <a:fillRect/>
          </a:stretch>
        </p:blipFill>
        <p:spPr>
          <a:xfrm>
            <a:off x="993939" y="387213"/>
            <a:ext cx="7845246" cy="4369065"/>
          </a:xfrm>
          <a:prstGeom prst="rect">
            <a:avLst/>
          </a:prstGeom>
          <a:noFill/>
          <a:ln>
            <a:noFill/>
          </a:ln>
        </p:spPr>
      </p:pic>
    </p:spTree>
  </p:cSld>
  <p:clrMapOvr>
    <a:masterClrMapping/>
  </p:clrMapOvr>
</p:sld>
</file>

<file path=ppt/theme/theme1.xml><?xml version="1.0" encoding="utf-8"?>
<a:theme xmlns:a="http://schemas.openxmlformats.org/drawingml/2006/main"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0838F"/>
      </a:accent5>
      <a:accent6>
        <a:srgbClr val="F8E71C"/>
      </a:accent6>
      <a:hlink>
        <a:srgbClr val="00838F"/>
      </a:hlink>
      <a:folHlink>
        <a:srgbClr val="0083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1189</Words>
  <Application>Microsoft Office PowerPoint</Application>
  <PresentationFormat>On-screen Show (16:9)</PresentationFormat>
  <Paragraphs>102</Paragraphs>
  <Slides>27</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Open Sans</vt:lpstr>
      <vt:lpstr>Oswald</vt:lpstr>
      <vt:lpstr>Times New Roman</vt:lpstr>
      <vt:lpstr>Roboto</vt:lpstr>
      <vt:lpstr>Arial</vt:lpstr>
      <vt:lpstr>Source Code Pro</vt:lpstr>
      <vt:lpstr>Modern Writer</vt:lpstr>
      <vt:lpstr>PubMed.MineR</vt:lpstr>
      <vt:lpstr>PowerPoint Presentation</vt:lpstr>
      <vt:lpstr>Reference</vt:lpstr>
      <vt:lpstr>PubMed Packages</vt:lpstr>
      <vt:lpstr>PowerPoint Presentation</vt:lpstr>
      <vt:lpstr>pubtator_function()</vt:lpstr>
      <vt:lpstr>PowerPoint Presentation</vt:lpstr>
      <vt:lpstr>PowerPoint Presentation</vt:lpstr>
      <vt:lpstr>Give_Sentences_PMC()</vt:lpstr>
      <vt:lpstr>Self Exploring</vt:lpstr>
      <vt:lpstr>Task Sheet</vt:lpstr>
      <vt:lpstr>Task Sheet</vt:lpstr>
      <vt:lpstr>Task Sheet</vt:lpstr>
      <vt:lpstr>Task Sheet</vt:lpstr>
      <vt:lpstr>All_DB</vt:lpstr>
      <vt:lpstr>PowerPoint Presentation</vt:lpstr>
      <vt:lpstr>PowerPoint Presentation</vt:lpstr>
      <vt:lpstr>PowerPoint Presentation</vt:lpstr>
      <vt:lpstr>Interaction </vt:lpstr>
      <vt:lpstr>Interaction</vt:lpstr>
      <vt:lpstr>Example - Inhibition</vt:lpstr>
      <vt:lpstr>For protein sequences | references | VirusDB</vt:lpstr>
      <vt:lpstr>Give sentences pmc</vt:lpstr>
      <vt:lpstr>PowerPoint Presentation</vt:lpstr>
      <vt:lpstr>PowerPoint Presentation</vt:lpstr>
      <vt:lpstr>PowerPoint Presentation</vt:lpstr>
      <vt:lpstr>EMBOSS alignment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YASHWANT SINGH</cp:lastModifiedBy>
  <cp:revision>2</cp:revision>
  <dcterms:modified xsi:type="dcterms:W3CDTF">2024-07-07T04:54:12Z</dcterms:modified>
</cp:coreProperties>
</file>